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5142"/>
  </p:normalViewPr>
  <p:slideViewPr>
    <p:cSldViewPr snapToGrid="0" snapToObjects="1">
      <p:cViewPr varScale="1">
        <p:scale>
          <a:sx n="66" d="100"/>
          <a:sy n="66" d="100"/>
        </p:scale>
        <p:origin x="5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6C74-E738-DD45-AF21-F220F66B479E}" type="datetimeFigureOut">
              <a:rPr lang="en-US" smtClean="0"/>
              <a:t>9/4/21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54952-DBC4-7A42-9E7E-639BA4AB6B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873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4952-DBC4-7A42-9E7E-639BA4AB6B9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829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4952-DBC4-7A42-9E7E-639BA4AB6B9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73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4952-DBC4-7A42-9E7E-639BA4AB6B9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623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var</a:t>
            </a:r>
            <a:r>
              <a:rPr lang="en-US" dirty="0"/>
              <a:t> styles = `</a:t>
            </a:r>
          </a:p>
          <a:p>
            <a:r>
              <a:rPr lang="en-US" dirty="0"/>
              <a:t>#content &gt; :not(:nth-child(1)):not(:nth-child(2)):not(:nth-child(3)):not(:nth-child(4))   {</a:t>
            </a:r>
          </a:p>
          <a:p>
            <a:r>
              <a:rPr lang="en-US" dirty="0"/>
              <a:t>    display: none;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.</a:t>
            </a:r>
            <a:r>
              <a:rPr lang="en-US" dirty="0" err="1"/>
              <a:t>newVF_header</a:t>
            </a:r>
            <a:r>
              <a:rPr lang="en-US" dirty="0"/>
              <a:t> {</a:t>
            </a:r>
          </a:p>
          <a:p>
            <a:r>
              <a:rPr lang="en-US" dirty="0"/>
              <a:t>    display: flex;</a:t>
            </a:r>
          </a:p>
          <a:p>
            <a:r>
              <a:rPr lang="en-US" dirty="0"/>
              <a:t>    flex-direction: column-reverse;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.</a:t>
            </a:r>
            <a:r>
              <a:rPr lang="en-US" dirty="0" err="1"/>
              <a:t>hero_left</a:t>
            </a:r>
            <a:r>
              <a:rPr lang="en-US" dirty="0"/>
              <a:t> {</a:t>
            </a:r>
          </a:p>
          <a:p>
            <a:r>
              <a:rPr lang="en-US" dirty="0"/>
              <a:t>    min-width: 100%;</a:t>
            </a:r>
          </a:p>
          <a:p>
            <a:r>
              <a:rPr lang="en-US" dirty="0"/>
              <a:t>    -</a:t>
            </a:r>
            <a:r>
              <a:rPr lang="en-US" dirty="0" err="1"/>
              <a:t>webkit</a:t>
            </a:r>
            <a:r>
              <a:rPr lang="en-US" dirty="0"/>
              <a:t>-box-pack: center;</a:t>
            </a:r>
          </a:p>
          <a:p>
            <a:r>
              <a:rPr lang="en-US" dirty="0"/>
              <a:t>    display: flex;</a:t>
            </a:r>
          </a:p>
          <a:p>
            <a:r>
              <a:rPr lang="en-US" dirty="0"/>
              <a:t>    flex: 1;</a:t>
            </a:r>
          </a:p>
          <a:p>
            <a:r>
              <a:rPr lang="en-US" dirty="0"/>
              <a:t>    flex-wrap: wrap;</a:t>
            </a:r>
          </a:p>
          <a:p>
            <a:r>
              <a:rPr lang="en-US" dirty="0"/>
              <a:t>    align-content: center;</a:t>
            </a:r>
          </a:p>
          <a:p>
            <a:r>
              <a:rPr lang="en-US" dirty="0"/>
              <a:t>    justify-content: flex-start;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.</a:t>
            </a:r>
            <a:r>
              <a:rPr lang="en-US" dirty="0" err="1"/>
              <a:t>left_text</a:t>
            </a:r>
            <a:r>
              <a:rPr lang="en-US" dirty="0"/>
              <a:t> {</a:t>
            </a:r>
          </a:p>
          <a:p>
            <a:r>
              <a:rPr lang="en-US" dirty="0"/>
              <a:t>    padding: 16px;</a:t>
            </a:r>
          </a:p>
          <a:p>
            <a:r>
              <a:rPr lang="en-US" dirty="0"/>
              <a:t>    max-width: 600px;</a:t>
            </a:r>
          </a:p>
          <a:p>
            <a:r>
              <a:rPr lang="en-US" dirty="0"/>
              <a:t>    z-index: 2;</a:t>
            </a:r>
          </a:p>
          <a:p>
            <a:r>
              <a:rPr lang="en-US" dirty="0"/>
              <a:t>    color: white;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.</a:t>
            </a:r>
            <a:r>
              <a:rPr lang="en-US" dirty="0" err="1"/>
              <a:t>hero_background</a:t>
            </a:r>
            <a:r>
              <a:rPr lang="en-US" dirty="0"/>
              <a:t> {</a:t>
            </a:r>
          </a:p>
          <a:p>
            <a:r>
              <a:rPr lang="en-US" dirty="0"/>
              <a:t>    background-image: </a:t>
            </a:r>
            <a:r>
              <a:rPr lang="en-US" dirty="0" err="1"/>
              <a:t>url</a:t>
            </a:r>
            <a:r>
              <a:rPr lang="en-US" dirty="0"/>
              <a:t>(https://</a:t>
            </a:r>
            <a:r>
              <a:rPr lang="en-US" dirty="0" err="1"/>
              <a:t>cdn.vodafone.co.uk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/assets/images/medium/</a:t>
            </a:r>
            <a:r>
              <a:rPr lang="en-US" dirty="0" err="1"/>
              <a:t>IMG_Pro_Broadband_Affiliate_voucher.jpg</a:t>
            </a:r>
            <a:r>
              <a:rPr lang="en-US" dirty="0"/>
              <a:t>);</a:t>
            </a:r>
          </a:p>
          <a:p>
            <a:r>
              <a:rPr lang="en-US" dirty="0"/>
              <a:t>    background-repeat: no-repeat;</a:t>
            </a:r>
          </a:p>
          <a:p>
            <a:r>
              <a:rPr lang="en-US" dirty="0"/>
              <a:t>    height: 250px;</a:t>
            </a:r>
          </a:p>
          <a:p>
            <a:r>
              <a:rPr lang="en-US" dirty="0"/>
              <a:t>    background-position: center;</a:t>
            </a:r>
          </a:p>
          <a:p>
            <a:r>
              <a:rPr lang="en-US" dirty="0"/>
              <a:t>    background-size: cover;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.</a:t>
            </a:r>
            <a:r>
              <a:rPr lang="en-US" dirty="0" err="1"/>
              <a:t>hero_image</a:t>
            </a:r>
            <a:r>
              <a:rPr lang="en-US" dirty="0"/>
              <a:t> {</a:t>
            </a:r>
          </a:p>
          <a:p>
            <a:r>
              <a:rPr lang="en-US" dirty="0"/>
              <a:t>    background-image: </a:t>
            </a:r>
            <a:r>
              <a:rPr lang="en-US" dirty="0" err="1"/>
              <a:t>url</a:t>
            </a:r>
            <a:r>
              <a:rPr lang="en-US" dirty="0"/>
              <a:t>(https://</a:t>
            </a:r>
            <a:r>
              <a:rPr lang="en-US" dirty="0" err="1"/>
              <a:t>cdn.vodafone.co.uk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/assets/images/</a:t>
            </a:r>
            <a:r>
              <a:rPr lang="en-US" dirty="0" err="1"/>
              <a:t>extralarge</a:t>
            </a:r>
            <a:r>
              <a:rPr lang="en-US" dirty="0"/>
              <a:t>/</a:t>
            </a:r>
            <a:r>
              <a:rPr lang="en-US" dirty="0" err="1"/>
              <a:t>IMG_Pro_Broadband_Affiliate_voucher.jpg</a:t>
            </a:r>
            <a:r>
              <a:rPr lang="en-US" dirty="0"/>
              <a:t>);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.</a:t>
            </a:r>
            <a:r>
              <a:rPr lang="en-US" dirty="0" err="1"/>
              <a:t>hero_left</a:t>
            </a:r>
            <a:r>
              <a:rPr lang="en-US" dirty="0"/>
              <a:t> {</a:t>
            </a:r>
          </a:p>
          <a:p>
            <a:r>
              <a:rPr lang="en-US" dirty="0"/>
              <a:t>    background-color: #333;</a:t>
            </a:r>
          </a:p>
          <a:p>
            <a:r>
              <a:rPr lang="en-US" dirty="0"/>
              <a:t>    color: #</a:t>
            </a:r>
            <a:r>
              <a:rPr lang="en-US" dirty="0" err="1"/>
              <a:t>fff</a:t>
            </a:r>
            <a:r>
              <a:rPr lang="en-US" dirty="0"/>
              <a:t>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@media screen and (min-width: 601px) {</a:t>
            </a:r>
          </a:p>
          <a:p>
            <a:r>
              <a:rPr lang="en-US" dirty="0"/>
              <a:t>  .</a:t>
            </a:r>
            <a:r>
              <a:rPr lang="en-US" dirty="0" err="1"/>
              <a:t>hero_background</a:t>
            </a:r>
            <a:r>
              <a:rPr lang="en-US" dirty="0"/>
              <a:t> {</a:t>
            </a:r>
          </a:p>
          <a:p>
            <a:r>
              <a:rPr lang="en-US" dirty="0"/>
              <a:t>      height: 450px;</a:t>
            </a:r>
          </a:p>
          <a:p>
            <a:endParaRPr lang="en-US" dirty="0"/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@media screen and (min-width: 881px) {</a:t>
            </a:r>
          </a:p>
          <a:p>
            <a:r>
              <a:rPr lang="en-US" dirty="0"/>
              <a:t>  .</a:t>
            </a:r>
            <a:r>
              <a:rPr lang="en-US" dirty="0" err="1"/>
              <a:t>newVF_header</a:t>
            </a:r>
            <a:r>
              <a:rPr lang="en-US" dirty="0"/>
              <a:t> {</a:t>
            </a:r>
          </a:p>
          <a:p>
            <a:r>
              <a:rPr lang="en-US" dirty="0"/>
              <a:t>      display: flex;</a:t>
            </a:r>
          </a:p>
          <a:p>
            <a:r>
              <a:rPr lang="en-US" dirty="0"/>
              <a:t>      min-height: 432px;</a:t>
            </a:r>
          </a:p>
          <a:p>
            <a:r>
              <a:rPr lang="en-US" dirty="0"/>
              <a:t>      flex-direction: row;</a:t>
            </a:r>
          </a:p>
          <a:p>
            <a:r>
              <a:rPr lang="en-US" dirty="0"/>
              <a:t>  }</a:t>
            </a:r>
          </a:p>
          <a:p>
            <a:endParaRPr lang="en-US" dirty="0"/>
          </a:p>
          <a:p>
            <a:r>
              <a:rPr lang="en-US" dirty="0"/>
              <a:t>  .</a:t>
            </a:r>
            <a:r>
              <a:rPr lang="en-US" dirty="0" err="1"/>
              <a:t>hero_left</a:t>
            </a:r>
            <a:r>
              <a:rPr lang="en-US" dirty="0"/>
              <a:t> {</a:t>
            </a:r>
          </a:p>
          <a:p>
            <a:r>
              <a:rPr lang="en-US" dirty="0"/>
              <a:t>      max-width: 50%;</a:t>
            </a:r>
          </a:p>
          <a:p>
            <a:r>
              <a:rPr lang="en-US" dirty="0"/>
              <a:t>      -</a:t>
            </a:r>
            <a:r>
              <a:rPr lang="en-US" dirty="0" err="1"/>
              <a:t>webkit</a:t>
            </a:r>
            <a:r>
              <a:rPr lang="en-US" dirty="0"/>
              <a:t>-box-pack: center;</a:t>
            </a:r>
          </a:p>
          <a:p>
            <a:r>
              <a:rPr lang="en-US" dirty="0"/>
              <a:t>      display: flex;</a:t>
            </a:r>
          </a:p>
          <a:p>
            <a:r>
              <a:rPr lang="en-US" dirty="0"/>
              <a:t>      flex: 1;</a:t>
            </a:r>
          </a:p>
          <a:p>
            <a:r>
              <a:rPr lang="en-US" dirty="0"/>
              <a:t>      flex-wrap: wrap;</a:t>
            </a:r>
          </a:p>
          <a:p>
            <a:r>
              <a:rPr lang="en-US" dirty="0"/>
              <a:t>      flex-direction: row;</a:t>
            </a:r>
          </a:p>
          <a:p>
            <a:r>
              <a:rPr lang="en-US" dirty="0"/>
              <a:t>      align-content: center;</a:t>
            </a:r>
          </a:p>
          <a:p>
            <a:r>
              <a:rPr lang="en-US" dirty="0"/>
              <a:t>      justify-content: flex-end;</a:t>
            </a:r>
          </a:p>
          <a:p>
            <a:r>
              <a:rPr lang="en-US" dirty="0"/>
              <a:t>      min-width: unset;</a:t>
            </a:r>
          </a:p>
          <a:p>
            <a:r>
              <a:rPr lang="en-US" dirty="0"/>
              <a:t>  }</a:t>
            </a:r>
          </a:p>
          <a:p>
            <a:endParaRPr lang="en-US" dirty="0"/>
          </a:p>
          <a:p>
            <a:r>
              <a:rPr lang="en-US" dirty="0"/>
              <a:t>  .</a:t>
            </a:r>
            <a:r>
              <a:rPr lang="en-US" dirty="0" err="1"/>
              <a:t>left_text</a:t>
            </a:r>
            <a:r>
              <a:rPr lang="en-US" dirty="0"/>
              <a:t> {</a:t>
            </a:r>
          </a:p>
          <a:p>
            <a:r>
              <a:rPr lang="en-US" dirty="0"/>
              <a:t>      padding: 64px 64px 64px 32px;</a:t>
            </a:r>
          </a:p>
          <a:p>
            <a:r>
              <a:rPr lang="en-US" dirty="0"/>
              <a:t>      max-width: 600px;</a:t>
            </a:r>
          </a:p>
          <a:p>
            <a:r>
              <a:rPr lang="en-US" dirty="0"/>
              <a:t>      z-index: 2;</a:t>
            </a:r>
          </a:p>
          <a:p>
            <a:r>
              <a:rPr lang="en-US" dirty="0"/>
              <a:t>      color: white;</a:t>
            </a:r>
          </a:p>
          <a:p>
            <a:r>
              <a:rPr lang="en-US" dirty="0"/>
              <a:t>  }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.</a:t>
            </a:r>
            <a:r>
              <a:rPr lang="en-US" dirty="0" err="1"/>
              <a:t>hero_background</a:t>
            </a:r>
            <a:r>
              <a:rPr lang="en-US" dirty="0"/>
              <a:t> {</a:t>
            </a:r>
          </a:p>
          <a:p>
            <a:r>
              <a:rPr lang="en-US" dirty="0"/>
              <a:t>      position: absolute;</a:t>
            </a:r>
          </a:p>
          <a:p>
            <a:r>
              <a:rPr lang="en-US" dirty="0"/>
              <a:t>      height: 100%;</a:t>
            </a:r>
          </a:p>
          <a:p>
            <a:r>
              <a:rPr lang="en-US" dirty="0"/>
              <a:t>      width: 100%;</a:t>
            </a:r>
          </a:p>
          <a:p>
            <a:r>
              <a:rPr lang="en-US" dirty="0"/>
              <a:t>      flex: 1;</a:t>
            </a:r>
          </a:p>
          <a:p>
            <a:r>
              <a:rPr lang="en-US" dirty="0"/>
              <a:t>  }</a:t>
            </a:r>
          </a:p>
          <a:p>
            <a:endParaRPr lang="en-US" dirty="0"/>
          </a:p>
          <a:p>
            <a:r>
              <a:rPr lang="en-US" dirty="0"/>
              <a:t>  .</a:t>
            </a:r>
            <a:r>
              <a:rPr lang="en-US" dirty="0" err="1"/>
              <a:t>hero_image</a:t>
            </a:r>
            <a:r>
              <a:rPr lang="en-US" dirty="0"/>
              <a:t> {</a:t>
            </a:r>
          </a:p>
          <a:p>
            <a:r>
              <a:rPr lang="en-US" dirty="0"/>
              <a:t>      background-position: center center;</a:t>
            </a:r>
          </a:p>
          <a:p>
            <a:r>
              <a:rPr lang="en-US" dirty="0"/>
              <a:t>      background-size: cover;</a:t>
            </a:r>
          </a:p>
          <a:p>
            <a:r>
              <a:rPr lang="en-US" dirty="0"/>
              <a:t>      background-image: </a:t>
            </a:r>
            <a:r>
              <a:rPr lang="en-US" dirty="0" err="1"/>
              <a:t>url</a:t>
            </a:r>
            <a:r>
              <a:rPr lang="en-US" dirty="0"/>
              <a:t>(https://</a:t>
            </a:r>
            <a:r>
              <a:rPr lang="en-US" dirty="0" err="1"/>
              <a:t>cdn.vodafone.co.uk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/assets/images/</a:t>
            </a:r>
            <a:r>
              <a:rPr lang="en-US" dirty="0" err="1"/>
              <a:t>extralarge</a:t>
            </a:r>
            <a:r>
              <a:rPr lang="en-US" dirty="0"/>
              <a:t>/</a:t>
            </a:r>
            <a:r>
              <a:rPr lang="en-US" dirty="0" err="1"/>
              <a:t>IMG_Pro_Broadband_Affiliate_voucher.jpg</a:t>
            </a:r>
            <a:r>
              <a:rPr lang="en-US" dirty="0"/>
              <a:t>);</a:t>
            </a:r>
          </a:p>
          <a:p>
            <a:r>
              <a:rPr lang="en-US" dirty="0"/>
              <a:t>      position: absolute;</a:t>
            </a:r>
          </a:p>
          <a:p>
            <a:r>
              <a:rPr lang="en-US" dirty="0"/>
              <a:t>      top: 0;</a:t>
            </a:r>
          </a:p>
          <a:p>
            <a:r>
              <a:rPr lang="en-US" dirty="0"/>
              <a:t>      left: 0;</a:t>
            </a:r>
          </a:p>
          <a:p>
            <a:r>
              <a:rPr lang="en-US" dirty="0"/>
              <a:t>      right: 0;</a:t>
            </a:r>
          </a:p>
          <a:p>
            <a:r>
              <a:rPr lang="en-US" dirty="0"/>
              <a:t>      bottom: 0;</a:t>
            </a:r>
          </a:p>
          <a:p>
            <a:r>
              <a:rPr lang="en-US" dirty="0"/>
              <a:t>      z-index: 0;</a:t>
            </a:r>
          </a:p>
          <a:p>
            <a:r>
              <a:rPr lang="en-US" dirty="0"/>
              <a:t>      height: 100%;</a:t>
            </a:r>
          </a:p>
          <a:p>
            <a:r>
              <a:rPr lang="en-US" dirty="0"/>
              <a:t>      width: 100%;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`</a:t>
            </a:r>
          </a:p>
          <a:p>
            <a:endParaRPr lang="en-US" dirty="0"/>
          </a:p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styleSheet</a:t>
            </a:r>
            <a:r>
              <a:rPr lang="en-US" dirty="0"/>
              <a:t> = </a:t>
            </a:r>
            <a:r>
              <a:rPr lang="en-US" dirty="0" err="1"/>
              <a:t>document.createElement</a:t>
            </a:r>
            <a:r>
              <a:rPr lang="en-US" dirty="0"/>
              <a:t>("style")</a:t>
            </a:r>
          </a:p>
          <a:p>
            <a:r>
              <a:rPr lang="en-US" dirty="0" err="1"/>
              <a:t>styleSheet.type</a:t>
            </a:r>
            <a:r>
              <a:rPr lang="en-US" dirty="0"/>
              <a:t> = "text/</a:t>
            </a:r>
            <a:r>
              <a:rPr lang="en-US" dirty="0" err="1"/>
              <a:t>css</a:t>
            </a:r>
            <a:r>
              <a:rPr lang="en-US" dirty="0"/>
              <a:t>"</a:t>
            </a:r>
          </a:p>
          <a:p>
            <a:r>
              <a:rPr lang="en-US" dirty="0" err="1"/>
              <a:t>styleSheet.innerText</a:t>
            </a:r>
            <a:r>
              <a:rPr lang="en-US" dirty="0"/>
              <a:t> = styles</a:t>
            </a:r>
          </a:p>
          <a:p>
            <a:r>
              <a:rPr lang="en-US" dirty="0" err="1"/>
              <a:t>document.head.appendChild</a:t>
            </a:r>
            <a:r>
              <a:rPr lang="en-US" dirty="0"/>
              <a:t>(</a:t>
            </a:r>
            <a:r>
              <a:rPr lang="en-US" dirty="0" err="1"/>
              <a:t>styleSheet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document.querySelectorAll</a:t>
            </a:r>
            <a:r>
              <a:rPr lang="en-US" dirty="0"/>
              <a:t>('#content &gt; div.</a:t>
            </a:r>
            <a:r>
              <a:rPr lang="en-US" dirty="0" err="1"/>
              <a:t>vfuk</a:t>
            </a:r>
            <a:r>
              <a:rPr lang="en-US" dirty="0"/>
              <a:t>-</a:t>
            </a:r>
            <a:r>
              <a:rPr lang="en-US" dirty="0" err="1"/>
              <a:t>Controller__shadow</a:t>
            </a:r>
            <a:r>
              <a:rPr lang="en-US" dirty="0"/>
              <a:t> &gt; div &gt; div &gt; div &gt; </a:t>
            </a:r>
            <a:r>
              <a:rPr lang="en-US" dirty="0" err="1"/>
              <a:t>div:nth-child</a:t>
            </a:r>
            <a:r>
              <a:rPr lang="en-US" dirty="0"/>
              <a:t>(1) &gt; h2')[0].</a:t>
            </a:r>
            <a:r>
              <a:rPr lang="en-US" dirty="0" err="1"/>
              <a:t>innerText</a:t>
            </a:r>
            <a:r>
              <a:rPr lang="en-US" dirty="0"/>
              <a:t> = "Enter your postcode to see your exclusive broadband deal"</a:t>
            </a:r>
          </a:p>
          <a:p>
            <a:r>
              <a:rPr lang="en-US" dirty="0"/>
              <a:t>"Enter your postcode to see your exclusive broadband deal"</a:t>
            </a:r>
          </a:p>
          <a:p>
            <a:endParaRPr lang="en-US" dirty="0"/>
          </a:p>
          <a:p>
            <a:r>
              <a:rPr lang="en-US" dirty="0" err="1"/>
              <a:t>document.querySelectorAll</a:t>
            </a:r>
            <a:r>
              <a:rPr lang="en-US" dirty="0"/>
              <a:t>(".vfuk-Section__section.bg-light1")[0].</a:t>
            </a:r>
            <a:r>
              <a:rPr lang="en-US" dirty="0" err="1"/>
              <a:t>innerHTML</a:t>
            </a:r>
            <a:r>
              <a:rPr lang="en-US" dirty="0"/>
              <a:t> = `  &lt;div class="</a:t>
            </a:r>
            <a:r>
              <a:rPr lang="en-US" dirty="0" err="1"/>
              <a:t>vfuk</a:t>
            </a:r>
            <a:r>
              <a:rPr lang="en-US" dirty="0"/>
              <a:t>-</a:t>
            </a:r>
            <a:r>
              <a:rPr lang="en-US" dirty="0" err="1"/>
              <a:t>Section__content</a:t>
            </a:r>
            <a:r>
              <a:rPr lang="en-US" dirty="0"/>
              <a:t>"&gt;</a:t>
            </a:r>
          </a:p>
          <a:p>
            <a:r>
              <a:rPr lang="en-US" dirty="0"/>
              <a:t>    &lt;div class="</a:t>
            </a:r>
            <a:r>
              <a:rPr lang="en-US" dirty="0" err="1"/>
              <a:t>newVF_header</a:t>
            </a:r>
            <a:r>
              <a:rPr lang="en-US" dirty="0"/>
              <a:t>"&gt;</a:t>
            </a:r>
          </a:p>
          <a:p>
            <a:r>
              <a:rPr lang="en-US" dirty="0"/>
              <a:t>      &lt;div class="</a:t>
            </a:r>
            <a:r>
              <a:rPr lang="en-US" dirty="0" err="1"/>
              <a:t>hero_left</a:t>
            </a:r>
            <a:r>
              <a:rPr lang="en-US" dirty="0"/>
              <a:t>"&gt;</a:t>
            </a:r>
          </a:p>
          <a:p>
            <a:r>
              <a:rPr lang="en-US" dirty="0"/>
              <a:t>    &lt;div class="</a:t>
            </a:r>
            <a:r>
              <a:rPr lang="en-US" dirty="0" err="1"/>
              <a:t>left_text</a:t>
            </a:r>
            <a:r>
              <a:rPr lang="en-US" dirty="0"/>
              <a:t>"&gt;</a:t>
            </a:r>
          </a:p>
          <a:p>
            <a:r>
              <a:rPr lang="en-US" dirty="0"/>
              <a:t>        &lt;h1 class="</a:t>
            </a:r>
            <a:r>
              <a:rPr lang="en-US" dirty="0" err="1"/>
              <a:t>vfuk</a:t>
            </a:r>
            <a:r>
              <a:rPr lang="en-US" dirty="0"/>
              <a:t>-</a:t>
            </a:r>
            <a:r>
              <a:rPr lang="en-US" dirty="0" err="1"/>
              <a:t>Heading__heading</a:t>
            </a:r>
            <a:r>
              <a:rPr lang="en-US" dirty="0"/>
              <a:t> vfuk-Heading__heading-2 </a:t>
            </a:r>
            <a:r>
              <a:rPr lang="en-US" dirty="0" err="1"/>
              <a:t>vfuk</a:t>
            </a:r>
            <a:r>
              <a:rPr lang="en-US" dirty="0"/>
              <a:t>-</a:t>
            </a:r>
            <a:r>
              <a:rPr lang="en-US" dirty="0" err="1"/>
              <a:t>Heading__inherit</a:t>
            </a:r>
            <a:r>
              <a:rPr lang="en-US" dirty="0"/>
              <a:t> w-light "&gt;Your exclusive £60 Amazon voucher with Vodafone Broadband&lt;/h1&gt;</a:t>
            </a:r>
          </a:p>
          <a:p>
            <a:r>
              <a:rPr lang="en-US" dirty="0"/>
              <a:t>        &lt;p class="</a:t>
            </a:r>
            <a:r>
              <a:rPr lang="en-US" dirty="0" err="1"/>
              <a:t>vfuk-RawHtmlWrapper</a:t>
            </a:r>
            <a:r>
              <a:rPr lang="en-US" dirty="0"/>
              <a:t>__typography "&gt;Get a £60 Amazon voucher plus Superfast 2 for the price of Superfast 1&lt;/p&gt;</a:t>
            </a:r>
          </a:p>
          <a:p>
            <a:r>
              <a:rPr lang="en-US" dirty="0"/>
              <a:t>        &lt;/div&gt;</a:t>
            </a:r>
          </a:p>
          <a:p>
            <a:r>
              <a:rPr lang="en-US" dirty="0"/>
              <a:t>      &lt;/div&gt;</a:t>
            </a:r>
          </a:p>
          <a:p>
            <a:r>
              <a:rPr lang="en-US" dirty="0"/>
              <a:t>      &lt;div class="</a:t>
            </a:r>
            <a:r>
              <a:rPr lang="en-US" dirty="0" err="1"/>
              <a:t>hero_background</a:t>
            </a:r>
            <a:r>
              <a:rPr lang="en-US" dirty="0"/>
              <a:t>"&gt;</a:t>
            </a:r>
          </a:p>
          <a:p>
            <a:r>
              <a:rPr lang="en-US" dirty="0"/>
              <a:t>        &lt;div class="</a:t>
            </a:r>
            <a:r>
              <a:rPr lang="en-US" dirty="0" err="1"/>
              <a:t>hero_image</a:t>
            </a:r>
            <a:r>
              <a:rPr lang="en-US" dirty="0"/>
              <a:t>" style=""&gt;</a:t>
            </a:r>
          </a:p>
          <a:p>
            <a:r>
              <a:rPr lang="en-US" dirty="0"/>
              <a:t>        &lt;/div&gt;</a:t>
            </a:r>
          </a:p>
          <a:p>
            <a:r>
              <a:rPr lang="en-US" dirty="0"/>
              <a:t>      &lt;/div&gt;</a:t>
            </a:r>
          </a:p>
          <a:p>
            <a:r>
              <a:rPr lang="en-US" dirty="0"/>
              <a:t>    &lt;/div&gt;</a:t>
            </a:r>
          </a:p>
          <a:p>
            <a:r>
              <a:rPr lang="en-US" dirty="0"/>
              <a:t>  &lt;/div&gt;`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54952-DBC4-7A42-9E7E-639BA4AB6B9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743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9/4/21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F6744-077E-BA43-9518-A781F21399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CRO Dev Task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9765E7-AA3A-9840-B2B4-BF078C318A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Daniel Ingamells</a:t>
            </a:r>
          </a:p>
        </p:txBody>
      </p:sp>
    </p:spTree>
    <p:extLst>
      <p:ext uri="{BB962C8B-B14F-4D97-AF65-F5344CB8AC3E}">
        <p14:creationId xmlns:p14="http://schemas.microsoft.com/office/powerpoint/2010/main" val="1199224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21C467-290B-6846-8EA6-DD139766A9DC}"/>
              </a:ext>
            </a:extLst>
          </p:cNvPr>
          <p:cNvSpPr txBox="1"/>
          <p:nvPr/>
        </p:nvSpPr>
        <p:spPr>
          <a:xfrm>
            <a:off x="771525" y="960606"/>
            <a:ext cx="9734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2400" b="1" dirty="0"/>
              <a:t>What is the KPI for this test?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70883F-EA41-844F-9362-D755D36B6CEA}"/>
              </a:ext>
            </a:extLst>
          </p:cNvPr>
          <p:cNvSpPr/>
          <p:nvPr/>
        </p:nvSpPr>
        <p:spPr>
          <a:xfrm>
            <a:off x="596427" y="2108989"/>
            <a:ext cx="107654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179705">
              <a:spcAft>
                <a:spcPts val="0"/>
              </a:spcAft>
            </a:pPr>
            <a:r>
              <a:rPr lang="en-GB" b="1" dirty="0">
                <a:latin typeface="Vodafone Rg"/>
                <a:ea typeface="Calibri" panose="020F0502020204030204" pitchFamily="34" charset="0"/>
                <a:cs typeface="Times New Roman" panose="02020603050405020304" pitchFamily="18" charset="0"/>
              </a:rPr>
              <a:t>“The Broadband team have requested an A/B test to promote the offer, testing the hypothesis that promoting the offer on the broadband page will increase uptake of the offer”</a:t>
            </a:r>
            <a:endParaRPr lang="en-GB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497017-EDAA-064A-805E-1FF8EB67A1E6}"/>
              </a:ext>
            </a:extLst>
          </p:cNvPr>
          <p:cNvSpPr txBox="1"/>
          <p:nvPr/>
        </p:nvSpPr>
        <p:spPr>
          <a:xfrm>
            <a:off x="992221" y="3442038"/>
            <a:ext cx="368434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Primary KPI’s</a:t>
            </a:r>
          </a:p>
          <a:p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Broadband sales</a:t>
            </a:r>
          </a:p>
          <a:p>
            <a:endParaRPr lang="en-US" dirty="0"/>
          </a:p>
          <a:p>
            <a:r>
              <a:rPr lang="en-US" b="1" dirty="0"/>
              <a:t>Secondary KPI’s</a:t>
            </a:r>
          </a:p>
          <a:p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Page CTR</a:t>
            </a:r>
          </a:p>
          <a:p>
            <a:r>
              <a:rPr lang="en-US" dirty="0">
                <a:solidFill>
                  <a:srgbClr val="00B050"/>
                </a:solidFill>
              </a:rPr>
              <a:t>Deal searches (Postcode search)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734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21C467-290B-6846-8EA6-DD139766A9DC}"/>
              </a:ext>
            </a:extLst>
          </p:cNvPr>
          <p:cNvSpPr txBox="1"/>
          <p:nvPr/>
        </p:nvSpPr>
        <p:spPr>
          <a:xfrm>
            <a:off x="771525" y="960606"/>
            <a:ext cx="4197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Create a new Hero Banner 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5A5447-AC14-6A49-A104-D1CE684418AE}"/>
              </a:ext>
            </a:extLst>
          </p:cNvPr>
          <p:cNvSpPr txBox="1"/>
          <p:nvPr/>
        </p:nvSpPr>
        <p:spPr>
          <a:xfrm>
            <a:off x="771525" y="2013322"/>
            <a:ext cx="483859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1, Create HTML structure of new banner</a:t>
            </a:r>
          </a:p>
          <a:p>
            <a:endParaRPr lang="en-US" dirty="0"/>
          </a:p>
          <a:p>
            <a:r>
              <a:rPr lang="en-US" dirty="0"/>
              <a:t>2,  Use CSS + Flexbox and style and layout the new banner (mobile first)</a:t>
            </a:r>
          </a:p>
          <a:p>
            <a:endParaRPr lang="en-US" dirty="0"/>
          </a:p>
          <a:p>
            <a:r>
              <a:rPr lang="en-US" dirty="0"/>
              <a:t>3,Create media queries to scale and change image assets based on breakpoints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1A5038-8D35-444F-8997-8FC65DDAA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285" y="863972"/>
            <a:ext cx="2336800" cy="2298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E4D262-7936-7D4B-82DA-72F7DA48F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3285" y="3339256"/>
            <a:ext cx="5859503" cy="22896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147949-C9B0-BA47-89FD-F617C3D8F22F}"/>
              </a:ext>
            </a:extLst>
          </p:cNvPr>
          <p:cNvSpPr txBox="1"/>
          <p:nvPr/>
        </p:nvSpPr>
        <p:spPr>
          <a:xfrm>
            <a:off x="771525" y="5817140"/>
            <a:ext cx="31114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*Full code available in slide 5 notes</a:t>
            </a:r>
          </a:p>
        </p:txBody>
      </p:sp>
    </p:spTree>
    <p:extLst>
      <p:ext uri="{BB962C8B-B14F-4D97-AF65-F5344CB8AC3E}">
        <p14:creationId xmlns:p14="http://schemas.microsoft.com/office/powerpoint/2010/main" val="3821271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21C467-290B-6846-8EA6-DD139766A9DC}"/>
              </a:ext>
            </a:extLst>
          </p:cNvPr>
          <p:cNvSpPr txBox="1"/>
          <p:nvPr/>
        </p:nvSpPr>
        <p:spPr>
          <a:xfrm>
            <a:off x="771525" y="960606"/>
            <a:ext cx="10853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Hide all the content below the Postcode checker section (except footer) 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5A5447-AC14-6A49-A104-D1CE684418AE}"/>
              </a:ext>
            </a:extLst>
          </p:cNvPr>
          <p:cNvSpPr txBox="1"/>
          <p:nvPr/>
        </p:nvSpPr>
        <p:spPr>
          <a:xfrm>
            <a:off x="771525" y="2013322"/>
            <a:ext cx="434522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1, Create CSS to hide all content in the section with ID “#</a:t>
            </a:r>
            <a:r>
              <a:rPr lang="en-US" b="1" dirty="0"/>
              <a:t>content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2,  Use pseudo selected to avoid hiding the first 4 elements on the page</a:t>
            </a:r>
          </a:p>
          <a:p>
            <a:endParaRPr lang="en-US" dirty="0"/>
          </a:p>
          <a:p>
            <a:r>
              <a:rPr lang="en-US" dirty="0"/>
              <a:t>3, Deploy code:</a:t>
            </a:r>
          </a:p>
          <a:p>
            <a:endParaRPr lang="en-US" dirty="0"/>
          </a:p>
          <a:p>
            <a:r>
              <a:rPr lang="en-US" dirty="0"/>
              <a:t>#content &gt; :not(:nth-child(1)):not(:nth-child(2)):not(:nth-child(3)):not(:nth-child(4))   {</a:t>
            </a:r>
          </a:p>
          <a:p>
            <a:r>
              <a:rPr lang="en-US" dirty="0"/>
              <a:t>    display: none;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622976-B85C-544C-9EB6-3C0651085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013" y="1422271"/>
            <a:ext cx="1318671" cy="500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834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21C467-290B-6846-8EA6-DD139766A9DC}"/>
              </a:ext>
            </a:extLst>
          </p:cNvPr>
          <p:cNvSpPr txBox="1"/>
          <p:nvPr/>
        </p:nvSpPr>
        <p:spPr>
          <a:xfrm>
            <a:off x="771525" y="960606"/>
            <a:ext cx="107176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Change Postcode checker section title: </a:t>
            </a:r>
            <a:r>
              <a:rPr lang="en-GB" sz="2400" b="1" i="1" dirty="0"/>
              <a:t>Enter your postcode to see your </a:t>
            </a:r>
          </a:p>
          <a:p>
            <a:r>
              <a:rPr lang="en-GB" sz="2400" b="1" i="1" dirty="0"/>
              <a:t>exclusive broadband deal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5A5447-AC14-6A49-A104-D1CE684418AE}"/>
              </a:ext>
            </a:extLst>
          </p:cNvPr>
          <p:cNvSpPr txBox="1"/>
          <p:nvPr/>
        </p:nvSpPr>
        <p:spPr>
          <a:xfrm>
            <a:off x="771524" y="2013322"/>
            <a:ext cx="574600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1, Create JS to change inner HTML of the title element</a:t>
            </a:r>
          </a:p>
          <a:p>
            <a:endParaRPr lang="en-US" dirty="0"/>
          </a:p>
          <a:p>
            <a:r>
              <a:rPr lang="en-US" dirty="0"/>
              <a:t>2,  Deploy JS:</a:t>
            </a:r>
          </a:p>
          <a:p>
            <a:endParaRPr lang="en-US" dirty="0"/>
          </a:p>
          <a:p>
            <a:r>
              <a:rPr lang="en-US" dirty="0" err="1"/>
              <a:t>document.querySelectorAll</a:t>
            </a:r>
            <a:r>
              <a:rPr lang="en-US" dirty="0"/>
              <a:t>('#content &gt; div.</a:t>
            </a:r>
            <a:r>
              <a:rPr lang="en-US" dirty="0" err="1"/>
              <a:t>vfuk</a:t>
            </a:r>
            <a:r>
              <a:rPr lang="en-US" dirty="0"/>
              <a:t>-</a:t>
            </a:r>
            <a:r>
              <a:rPr lang="en-US" dirty="0" err="1"/>
              <a:t>Controller__shadow</a:t>
            </a:r>
            <a:r>
              <a:rPr lang="en-US" dirty="0"/>
              <a:t> &gt; div &gt; div &gt; div &gt; </a:t>
            </a:r>
            <a:r>
              <a:rPr lang="en-US" dirty="0" err="1"/>
              <a:t>div:nth-child</a:t>
            </a:r>
            <a:r>
              <a:rPr lang="en-US" dirty="0"/>
              <a:t>(1) &gt; h2')[0].</a:t>
            </a:r>
            <a:r>
              <a:rPr lang="en-US" dirty="0" err="1"/>
              <a:t>innerText</a:t>
            </a:r>
            <a:r>
              <a:rPr lang="en-US" dirty="0"/>
              <a:t> = "Enter your postcode to see your exclusive broadband deal"</a:t>
            </a:r>
          </a:p>
          <a:p>
            <a:r>
              <a:rPr lang="en-US" dirty="0"/>
              <a:t>"Enter your postcode to see your exclusive broadband deal"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1D96E-5127-1F48-BB58-30EAFB3CC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0575" y="2295143"/>
            <a:ext cx="27813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902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21C467-290B-6846-8EA6-DD139766A9DC}"/>
              </a:ext>
            </a:extLst>
          </p:cNvPr>
          <p:cNvSpPr txBox="1"/>
          <p:nvPr/>
        </p:nvSpPr>
        <p:spPr>
          <a:xfrm>
            <a:off x="771525" y="960606"/>
            <a:ext cx="2645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/>
              <a:t>Deploy full code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5A5447-AC14-6A49-A104-D1CE684418AE}"/>
              </a:ext>
            </a:extLst>
          </p:cNvPr>
          <p:cNvSpPr txBox="1"/>
          <p:nvPr/>
        </p:nvSpPr>
        <p:spPr>
          <a:xfrm>
            <a:off x="771524" y="2013322"/>
            <a:ext cx="57460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1, Convert all code into JS (in notes)</a:t>
            </a:r>
          </a:p>
          <a:p>
            <a:endParaRPr lang="en-US" dirty="0"/>
          </a:p>
          <a:p>
            <a:r>
              <a:rPr lang="en-US" dirty="0"/>
              <a:t>2, Paste code into Chrome Console to see all changes together </a:t>
            </a:r>
          </a:p>
        </p:txBody>
      </p:sp>
    </p:spTree>
    <p:extLst>
      <p:ext uri="{BB962C8B-B14F-4D97-AF65-F5344CB8AC3E}">
        <p14:creationId xmlns:p14="http://schemas.microsoft.com/office/powerpoint/2010/main" val="1873164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21C467-290B-6846-8EA6-DD139766A9DC}"/>
              </a:ext>
            </a:extLst>
          </p:cNvPr>
          <p:cNvSpPr txBox="1"/>
          <p:nvPr/>
        </p:nvSpPr>
        <p:spPr>
          <a:xfrm>
            <a:off x="771525" y="960606"/>
            <a:ext cx="97343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2400" b="1" dirty="0"/>
              <a:t>How would you identify if Adobe Target and Adobe Analytics are on this page?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AF43E4-FD46-4845-91BC-BAB99F71F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25" y="2524006"/>
            <a:ext cx="4828567" cy="6662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0578B5-1D43-5649-942B-0A0A0D1B7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25" y="3571128"/>
            <a:ext cx="2685668" cy="9403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DAE1E0-CD0C-E148-B584-94FEBD9665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525" y="4808294"/>
            <a:ext cx="1277024" cy="12155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867A77-B1E4-BB4A-A4C6-839A39E293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9361" y="2090862"/>
            <a:ext cx="4457160" cy="17006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4E7F0C3-656E-6040-ABE6-3BB550B1FC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1361" y="4776394"/>
            <a:ext cx="6455160" cy="124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424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21C467-290B-6846-8EA6-DD139766A9DC}"/>
              </a:ext>
            </a:extLst>
          </p:cNvPr>
          <p:cNvSpPr txBox="1"/>
          <p:nvPr/>
        </p:nvSpPr>
        <p:spPr>
          <a:xfrm>
            <a:off x="771525" y="960606"/>
            <a:ext cx="9734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2400" b="1" dirty="0"/>
              <a:t>How much of this build can be done using CSS only?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6E0BAC-FE94-C947-BD1A-CD6BD1B02600}"/>
              </a:ext>
            </a:extLst>
          </p:cNvPr>
          <p:cNvSpPr txBox="1"/>
          <p:nvPr/>
        </p:nvSpPr>
        <p:spPr>
          <a:xfrm>
            <a:off x="771525" y="1926076"/>
            <a:ext cx="10006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theory it all could be done using CSS but some of the text replacement would get messy and hard to manage</a:t>
            </a:r>
          </a:p>
        </p:txBody>
      </p:sp>
    </p:spTree>
    <p:extLst>
      <p:ext uri="{BB962C8B-B14F-4D97-AF65-F5344CB8AC3E}">
        <p14:creationId xmlns:p14="http://schemas.microsoft.com/office/powerpoint/2010/main" val="3962632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21C467-290B-6846-8EA6-DD139766A9DC}"/>
              </a:ext>
            </a:extLst>
          </p:cNvPr>
          <p:cNvSpPr txBox="1"/>
          <p:nvPr/>
        </p:nvSpPr>
        <p:spPr>
          <a:xfrm>
            <a:off x="771525" y="960606"/>
            <a:ext cx="9734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2400" b="1" dirty="0"/>
              <a:t>How much of this build can be done using JavaScript only?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ECF527-1AC5-4547-A65F-DDAD1B7F8760}"/>
              </a:ext>
            </a:extLst>
          </p:cNvPr>
          <p:cNvSpPr txBox="1"/>
          <p:nvPr/>
        </p:nvSpPr>
        <p:spPr>
          <a:xfrm>
            <a:off x="771525" y="1926076"/>
            <a:ext cx="10006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Again it could all be done using JS but breakpoint management and image replacement are easier using CSS</a:t>
            </a:r>
          </a:p>
        </p:txBody>
      </p:sp>
    </p:spTree>
    <p:extLst>
      <p:ext uri="{BB962C8B-B14F-4D97-AF65-F5344CB8AC3E}">
        <p14:creationId xmlns:p14="http://schemas.microsoft.com/office/powerpoint/2010/main" val="3766375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21C467-290B-6846-8EA6-DD139766A9DC}"/>
              </a:ext>
            </a:extLst>
          </p:cNvPr>
          <p:cNvSpPr txBox="1"/>
          <p:nvPr/>
        </p:nvSpPr>
        <p:spPr>
          <a:xfrm>
            <a:off x="771525" y="960606"/>
            <a:ext cx="97343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sz="2400" b="1" dirty="0"/>
              <a:t>Are there any advantages or disadvantages to using CSS or JavaScript?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FADD6A-934B-E346-B8CA-5DE9A2306929}"/>
              </a:ext>
            </a:extLst>
          </p:cNvPr>
          <p:cNvSpPr txBox="1"/>
          <p:nvPr/>
        </p:nvSpPr>
        <p:spPr>
          <a:xfrm>
            <a:off x="742784" y="3093393"/>
            <a:ext cx="21171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Render blocking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Large function can slow down the page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Browser compatibility issues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521FE3-7360-0344-8749-3AE83522FB61}"/>
              </a:ext>
            </a:extLst>
          </p:cNvPr>
          <p:cNvSpPr txBox="1"/>
          <p:nvPr/>
        </p:nvSpPr>
        <p:spPr>
          <a:xfrm>
            <a:off x="3540866" y="3132305"/>
            <a:ext cx="210117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Easier to control timings and triggers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Lots of flexibility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Many plugins and API’s that can be utilised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5B877-90A9-F44D-9F49-6095B4B9C19A}"/>
              </a:ext>
            </a:extLst>
          </p:cNvPr>
          <p:cNvSpPr txBox="1"/>
          <p:nvPr/>
        </p:nvSpPr>
        <p:spPr>
          <a:xfrm>
            <a:off x="2496527" y="2278304"/>
            <a:ext cx="1232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JavaScript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025E3B-09F8-A84E-A315-4E071C467DDC}"/>
              </a:ext>
            </a:extLst>
          </p:cNvPr>
          <p:cNvSpPr txBox="1"/>
          <p:nvPr/>
        </p:nvSpPr>
        <p:spPr>
          <a:xfrm>
            <a:off x="6614809" y="3132305"/>
            <a:ext cx="23603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Not as flexible as JS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Cross browser issues with other versions of CSS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Limited functionality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FC1A4-18B9-D243-B42F-D49D4DB11464}"/>
              </a:ext>
            </a:extLst>
          </p:cNvPr>
          <p:cNvSpPr txBox="1"/>
          <p:nvPr/>
        </p:nvSpPr>
        <p:spPr>
          <a:xfrm>
            <a:off x="8975143" y="3132305"/>
            <a:ext cx="28926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Can use already existing style sheets and styles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Reused code improves site speed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Less complex than JS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Best for layouts and breakpoints (flexbox and media queries)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8EF21E-D500-7D45-8F33-0FC18DFFD815}"/>
              </a:ext>
            </a:extLst>
          </p:cNvPr>
          <p:cNvSpPr txBox="1"/>
          <p:nvPr/>
        </p:nvSpPr>
        <p:spPr>
          <a:xfrm>
            <a:off x="8975143" y="2278304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2217287143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48</TotalTime>
  <Words>1220</Words>
  <Application>Microsoft Macintosh PowerPoint</Application>
  <PresentationFormat>Widescreen</PresentationFormat>
  <Paragraphs>192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Calibri Light</vt:lpstr>
      <vt:lpstr>Rockwell</vt:lpstr>
      <vt:lpstr>Times New Roman</vt:lpstr>
      <vt:lpstr>Vodafone Rg</vt:lpstr>
      <vt:lpstr>Wingdings</vt:lpstr>
      <vt:lpstr>Atlas</vt:lpstr>
      <vt:lpstr>CRO Dev Task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 Dev Task 2</dc:title>
  <dc:creator>Daniel Ingamells</dc:creator>
  <cp:lastModifiedBy>Daniel Ingamells</cp:lastModifiedBy>
  <cp:revision>9</cp:revision>
  <dcterms:created xsi:type="dcterms:W3CDTF">2021-09-03T23:32:29Z</dcterms:created>
  <dcterms:modified xsi:type="dcterms:W3CDTF">2021-09-04T00:20:50Z</dcterms:modified>
</cp:coreProperties>
</file>

<file path=docProps/thumbnail.jpeg>
</file>